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7.jpeg" ContentType="image/jpeg"/>
  <Override PartName="/ppt/media/image26.jpeg" ContentType="image/jpeg"/>
  <Override PartName="/ppt/media/image6.png" ContentType="image/png"/>
  <Override PartName="/ppt/media/image5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4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90382B4-1F60-4CCB-937E-83B832F7699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latin typeface="Arial"/>
              </a:rPr>
              <a:t>...today I’ll be talking to you about how we conduct machine learning experiments here at Sift.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+mn-lt"/>
                <a:ea typeface="+mn-ea"/>
              </a:rPr>
              <a:t>Number Place</a:t>
            </a:r>
            <a:endParaRPr b="0" lang="en-US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+mn-lt"/>
                <a:ea typeface="+mn-ea"/>
              </a:rPr>
              <a:t>Suuji wa dokushin ni kagiru</a:t>
            </a:r>
            <a:r>
              <a:rPr b="0" lang="en-US" sz="1100" spc="-1" strike="noStrike">
                <a:solidFill>
                  <a:srgbClr val="000000"/>
                </a:solidFill>
                <a:latin typeface="+mn-lt"/>
                <a:ea typeface="+mn-ea"/>
              </a:rPr>
              <a:t> meaning 'the numbers must occur once only'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latin typeface="Arial"/>
              </a:rPr>
              <a:t>Ok, so here is the motivation for the talk, starting with the basics:</a:t>
            </a:r>
            <a:endParaRPr b="0" lang="en-US" sz="1100" spc="-1" strike="noStrike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100" spc="-1" strike="noStrike">
                <a:latin typeface="Arial"/>
              </a:rPr>
              <a:t>We must conduct experiments to improve a machine learning system</a:t>
            </a:r>
            <a:endParaRPr b="0" lang="en-US" sz="1100" spc="-1" strike="noStrike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100" spc="-1" strike="noStrike">
                <a:latin typeface="Arial"/>
              </a:rPr>
              <a:t>We need our evaluation system to indicate experiments that help the system are good, and those that hurt the system are bad. You can think of your evaluation framework as a sort of meta loss function for your entire ML stack; you want changes to your system allowed by the evaluation framework to be minimizing error over time.</a:t>
            </a:r>
            <a:endParaRPr b="0" lang="en-US" sz="1100" spc="-1" strike="noStrike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100" spc="-1" strike="noStrike">
                <a:latin typeface="Arial"/>
              </a:rPr>
              <a:t>However, conducting these experiments without introducing bias is often very tricky. Getting this wrong can lead to wasted effort and in the worst case optimizing a system away from its ideal operating point. E.g. ignoring class skew and using precision/recall of the dominant class leads to the always positive classifier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100" spc="-1" strike="noStrike">
                <a:latin typeface="Arial"/>
              </a:rPr>
              <a:t>Must run experiments</a:t>
            </a:r>
            <a:endParaRPr b="0" lang="en-US" sz="1100" spc="-1" strike="noStrike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100" spc="-1" strike="noStrike">
                <a:latin typeface="Arial"/>
              </a:rPr>
              <a:t>Experiments must be correct</a:t>
            </a:r>
            <a:endParaRPr b="0" lang="en-US" sz="1100" spc="-1" strike="noStrike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100" spc="-1" strike="noStrike">
                <a:latin typeface="Arial"/>
              </a:rPr>
              <a:t>Easy to get them wrong, which is why you should think about this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1576800"/>
            <a:ext cx="7772040" cy="537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1576800"/>
            <a:ext cx="7772040" cy="537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1576800"/>
            <a:ext cx="7772040" cy="537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6a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729080"/>
            <a:ext cx="7772040" cy="882720"/>
          </a:xfrm>
          <a:prstGeom prst="rect">
            <a:avLst/>
          </a:prstGeom>
        </p:spPr>
        <p:txBody>
          <a:bodyPr tIns="91440" bIns="91440" anchor="b"/>
          <a:p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Shape 17" descr=""/>
          <p:cNvPicPr/>
          <p:nvPr/>
        </p:nvPicPr>
        <p:blipFill>
          <a:blip r:embed="rId2"/>
          <a:stretch/>
        </p:blipFill>
        <p:spPr>
          <a:xfrm>
            <a:off x="5160960" y="0"/>
            <a:ext cx="3982680" cy="36471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1DE51F7A-80A1-4494-A35E-5452245D09A4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280" y="-22680"/>
            <a:ext cx="8229240" cy="857160"/>
          </a:xfrm>
          <a:prstGeom prst="rect">
            <a:avLst/>
          </a:prstGeom>
        </p:spPr>
        <p:txBody>
          <a:bodyPr tIns="91440" bIns="91440" anchor="b"/>
          <a:p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/>
          </p:nvPr>
        </p:nvSpPr>
        <p:spPr>
          <a:xfrm>
            <a:off x="4488840" y="473616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C9F4D550-85AD-49C0-B0A1-24F10617C439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52280" y="1020240"/>
            <a:ext cx="8422920" cy="350316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Shape 34" descr=""/>
          <p:cNvPicPr/>
          <p:nvPr/>
        </p:nvPicPr>
        <p:blipFill>
          <a:blip r:embed="rId2"/>
          <a:stretch/>
        </p:blipFill>
        <p:spPr>
          <a:xfrm>
            <a:off x="8687160" y="4757760"/>
            <a:ext cx="310680" cy="3106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6a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1576800"/>
            <a:ext cx="7772040" cy="1159560"/>
          </a:xfrm>
          <a:prstGeom prst="rect">
            <a:avLst/>
          </a:prstGeom>
        </p:spPr>
        <p:txBody>
          <a:bodyPr tIns="91440" bIns="91440" anchor="b"/>
          <a:p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Shape 148" descr=""/>
          <p:cNvPicPr/>
          <p:nvPr/>
        </p:nvPicPr>
        <p:blipFill>
          <a:blip r:embed="rId2"/>
          <a:stretch/>
        </p:blipFill>
        <p:spPr>
          <a:xfrm>
            <a:off x="5160960" y="0"/>
            <a:ext cx="3982680" cy="364716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DF3BA04E-9968-49CC-BB37-6006D886E2E0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5800" y="1729080"/>
            <a:ext cx="7772040" cy="882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Visual Sudoku Solver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271160" y="2716920"/>
            <a:ext cx="6545520" cy="784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ae1cb"/>
                </a:solidFill>
                <a:latin typeface="Proxima Nova"/>
                <a:ea typeface="Proxima Nova"/>
              </a:rPr>
              <a:t>Ahmet Bağlan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fld id="{40FBDEB8-413C-4358-AD8D-EEDFA6D5880B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Extract Digit Contours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C1B9BFCB-D514-4E07-A390-F00114032617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152280" y="1032480"/>
            <a:ext cx="8775000" cy="569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lvl="1" marL="285840" indent="-285480">
              <a:lnSpc>
                <a:spcPct val="115000"/>
              </a:lnSpc>
              <a:spcBef>
                <a:spcPts val="479"/>
              </a:spcBef>
              <a:buClr>
                <a:srgbClr val="cccc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Flood the image</a:t>
            </a: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	</a:t>
            </a: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	</a:t>
            </a: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	</a:t>
            </a: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	</a:t>
            </a: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       Find contours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Resim 7" descr=""/>
          <p:cNvPicPr/>
          <p:nvPr/>
        </p:nvPicPr>
        <p:blipFill>
          <a:blip r:embed="rId1"/>
          <a:stretch/>
        </p:blipFill>
        <p:spPr>
          <a:xfrm>
            <a:off x="596880" y="1800360"/>
            <a:ext cx="2471760" cy="2375280"/>
          </a:xfrm>
          <a:prstGeom prst="rect">
            <a:avLst/>
          </a:prstGeom>
          <a:ln>
            <a:noFill/>
          </a:ln>
        </p:spPr>
      </p:pic>
      <p:pic>
        <p:nvPicPr>
          <p:cNvPr id="178" name="Resim 8" descr=""/>
          <p:cNvPicPr/>
          <p:nvPr/>
        </p:nvPicPr>
        <p:blipFill>
          <a:blip r:embed="rId2"/>
          <a:stretch/>
        </p:blipFill>
        <p:spPr>
          <a:xfrm>
            <a:off x="5725080" y="1800360"/>
            <a:ext cx="2358360" cy="2375280"/>
          </a:xfrm>
          <a:prstGeom prst="rect">
            <a:avLst/>
          </a:prstGeom>
          <a:ln>
            <a:noFill/>
          </a:ln>
        </p:spPr>
      </p:pic>
      <p:pic>
        <p:nvPicPr>
          <p:cNvPr id="179" name="Resim 9" descr=""/>
          <p:cNvPicPr/>
          <p:nvPr/>
        </p:nvPicPr>
        <p:blipFill>
          <a:blip r:embed="rId3"/>
          <a:stretch/>
        </p:blipFill>
        <p:spPr>
          <a:xfrm>
            <a:off x="3326400" y="2269800"/>
            <a:ext cx="1436040" cy="143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Recognize Digit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5214E5EF-3EB8-4F44-9421-6B63AD4C0927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152280" y="1020240"/>
            <a:ext cx="433584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Hand written Data set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KNN algorithm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20x20 pixel for each digit so 400 feature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Distance Threshold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Resim 4" descr=""/>
          <p:cNvPicPr/>
          <p:nvPr/>
        </p:nvPicPr>
        <p:blipFill>
          <a:blip r:embed="rId1"/>
          <a:stretch/>
        </p:blipFill>
        <p:spPr>
          <a:xfrm>
            <a:off x="4488840" y="292680"/>
            <a:ext cx="4533480" cy="2266560"/>
          </a:xfrm>
          <a:prstGeom prst="rect">
            <a:avLst/>
          </a:prstGeom>
          <a:ln>
            <a:noFill/>
          </a:ln>
        </p:spPr>
      </p:pic>
      <p:pic>
        <p:nvPicPr>
          <p:cNvPr id="184" name="Picture 2" descr=""/>
          <p:cNvPicPr/>
          <p:nvPr/>
        </p:nvPicPr>
        <p:blipFill>
          <a:blip r:embed="rId2"/>
          <a:stretch/>
        </p:blipFill>
        <p:spPr>
          <a:xfrm>
            <a:off x="5614560" y="2772000"/>
            <a:ext cx="2282040" cy="20613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Sudoku Solver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4BC102A2-CF27-467B-9BB2-D304A9E51C33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lvl="7" marL="285840" indent="-285480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666666"/>
                </a:solidFill>
                <a:latin typeface="Proxima Nova"/>
                <a:ea typeface="Proxima Nova"/>
              </a:rPr>
              <a:t>We dealt with the problem of solving Sudoku numbers with exhaustive enumeration.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360"/>
              </a:spcBef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4" descr=""/>
          <p:cNvPicPr/>
          <p:nvPr/>
        </p:nvPicPr>
        <p:blipFill>
          <a:blip r:embed="rId1"/>
          <a:stretch/>
        </p:blipFill>
        <p:spPr>
          <a:xfrm>
            <a:off x="1403280" y="1752120"/>
            <a:ext cx="5193720" cy="24512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Output Generator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B0F39188-B4FD-4F02-B8D7-59281B9D1ABE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We take a base grid to fill it with the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numbers we have.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Black numbers stand for the numbers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that we already have.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Green numbers stand for the numbers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that we get with our algorithm.</a:t>
            </a: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	</a:t>
            </a: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4" descr=""/>
          <p:cNvPicPr/>
          <p:nvPr/>
        </p:nvPicPr>
        <p:blipFill>
          <a:blip r:embed="rId1"/>
          <a:stretch/>
        </p:blipFill>
        <p:spPr>
          <a:xfrm>
            <a:off x="4845960" y="1261800"/>
            <a:ext cx="3066480" cy="30200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Example Solution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E0B620CA-AE6D-4752-AFEB-F33D0CDDF321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4" descr=""/>
          <p:cNvPicPr/>
          <p:nvPr/>
        </p:nvPicPr>
        <p:blipFill>
          <a:blip r:embed="rId1"/>
          <a:stretch/>
        </p:blipFill>
        <p:spPr>
          <a:xfrm>
            <a:off x="4488840" y="1207440"/>
            <a:ext cx="3177000" cy="3128760"/>
          </a:xfrm>
          <a:prstGeom prst="rect">
            <a:avLst/>
          </a:prstGeom>
          <a:ln>
            <a:noFill/>
          </a:ln>
        </p:spPr>
      </p:pic>
      <p:pic>
        <p:nvPicPr>
          <p:cNvPr id="197" name="Picture 5" descr=""/>
          <p:cNvPicPr/>
          <p:nvPr/>
        </p:nvPicPr>
        <p:blipFill>
          <a:blip r:embed="rId2"/>
          <a:stretch/>
        </p:blipFill>
        <p:spPr>
          <a:xfrm>
            <a:off x="924120" y="1207440"/>
            <a:ext cx="3042000" cy="31287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What next?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C72AF626-0308-4BB9-8AF7-A1C441735A05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Proxima Nova"/>
              <a:buChar char="-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Sudoku Specialized OCR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Proxima Nova"/>
              <a:buChar char="-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Mobile Application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Proxima Nova"/>
              <a:buChar char="-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Error resilient solver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51360" y="2054880"/>
            <a:ext cx="7772040" cy="838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Questions?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fld id="{DEDE07BC-7081-4D6B-8D1C-D72C31CA6ADC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20480" y="1216080"/>
            <a:ext cx="7772040" cy="83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Thank you for listening</a:t>
            </a:r>
            <a:endParaRPr b="0" lang="en-US" sz="3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52280" y="-22680"/>
            <a:ext cx="5540040" cy="88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Sudoku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5567B967-6F61-41A6-96CC-5D98D165AEE4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518760" y="924480"/>
            <a:ext cx="4807440" cy="609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9 x 9 number puzzle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In every column, row and 3x3 square a number occurs only once.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6046560" y="779400"/>
            <a:ext cx="2662920" cy="336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Sudoku (</a:t>
            </a:r>
            <a:r>
              <a:rPr b="0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数 独</a:t>
            </a:r>
            <a:r>
              <a:rPr b="0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)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>
            <a:off x="4629240" y="2562840"/>
            <a:ext cx="4171320" cy="163548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-102240" y="1266840"/>
            <a:ext cx="6679800" cy="21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571680" indent="-342720">
              <a:lnSpc>
                <a:spcPct val="115000"/>
              </a:lnSpc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Euler himself created a game similar to Sudoku.</a:t>
            </a:r>
            <a:endParaRPr b="0" lang="en-US" sz="2000" spc="-1" strike="noStrike">
              <a:latin typeface="Arial"/>
            </a:endParaRPr>
          </a:p>
          <a:p>
            <a:pPr marL="571680" indent="-342720">
              <a:lnSpc>
                <a:spcPct val="115000"/>
              </a:lnSpc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French nerspaper</a:t>
            </a:r>
            <a:endParaRPr b="0" lang="en-US" sz="2000" spc="-1" strike="noStrike">
              <a:latin typeface="Arial"/>
            </a:endParaRPr>
          </a:p>
          <a:p>
            <a:pPr marL="571680" indent="-342720">
              <a:lnSpc>
                <a:spcPct val="115000"/>
              </a:lnSpc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Journey To America</a:t>
            </a:r>
            <a:endParaRPr b="0" lang="en-US" sz="2000" spc="-1" strike="noStrike">
              <a:latin typeface="Arial"/>
            </a:endParaRPr>
          </a:p>
          <a:p>
            <a:pPr marL="571680" indent="-342720">
              <a:lnSpc>
                <a:spcPct val="115000"/>
              </a:lnSpc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Journey To Japan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2000" spc="-1" strike="noStrike">
              <a:latin typeface="Arial"/>
            </a:endParaRPr>
          </a:p>
          <a:p>
            <a:pPr marL="571680" indent="-342720">
              <a:lnSpc>
                <a:spcPct val="115000"/>
              </a:lnSpc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571680" indent="-342720">
              <a:lnSpc>
                <a:spcPct val="115000"/>
              </a:lnSpc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数 独      </a:t>
            </a:r>
            <a:r>
              <a:rPr b="1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Su</a:t>
            </a: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 (meaning 'number') and </a:t>
            </a:r>
            <a:r>
              <a:rPr b="1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Doku</a:t>
            </a: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 (meaning 'single')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36" name="Resim 2" descr=""/>
          <p:cNvPicPr/>
          <p:nvPr/>
        </p:nvPicPr>
        <p:blipFill>
          <a:blip r:embed="rId2"/>
          <a:stretch/>
        </p:blipFill>
        <p:spPr>
          <a:xfrm>
            <a:off x="6379920" y="290160"/>
            <a:ext cx="2618280" cy="3469680"/>
          </a:xfrm>
          <a:prstGeom prst="rect">
            <a:avLst/>
          </a:prstGeom>
          <a:ln>
            <a:noFill/>
          </a:ln>
        </p:spPr>
      </p:pic>
      <p:pic>
        <p:nvPicPr>
          <p:cNvPr id="137" name="Resim 4" descr=""/>
          <p:cNvPicPr/>
          <p:nvPr/>
        </p:nvPicPr>
        <p:blipFill>
          <a:blip r:embed="rId3"/>
          <a:stretch/>
        </p:blipFill>
        <p:spPr>
          <a:xfrm>
            <a:off x="552960" y="3050640"/>
            <a:ext cx="2437920" cy="39024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211400" y="3639600"/>
            <a:ext cx="176760" cy="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57eb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TextShape 4"/>
          <p:cNvSpPr txBox="1"/>
          <p:nvPr/>
        </p:nvSpPr>
        <p:spPr>
          <a:xfrm>
            <a:off x="4629240" y="47372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8D3F2F28-E0A4-4ADF-9AC6-79AAC5C5E902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What is Visual Sudoku Solver?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4" descr=""/>
          <p:cNvPicPr/>
          <p:nvPr/>
        </p:nvPicPr>
        <p:blipFill>
          <a:blip r:embed="rId1"/>
          <a:stretch/>
        </p:blipFill>
        <p:spPr>
          <a:xfrm>
            <a:off x="4629240" y="2562840"/>
            <a:ext cx="4171320" cy="163548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2037240" y="2118960"/>
            <a:ext cx="1184760" cy="122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Arial"/>
              </a:rPr>
              <a:t>Extractor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902760" y="2118960"/>
            <a:ext cx="1260720" cy="12340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Solver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5650560" y="2148840"/>
            <a:ext cx="1852560" cy="12632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Arial"/>
              </a:rPr>
              <a:t>Image Generator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3299040" y="2574360"/>
            <a:ext cx="526680" cy="27108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" name="CustomShape 6"/>
          <p:cNvSpPr/>
          <p:nvPr/>
        </p:nvSpPr>
        <p:spPr>
          <a:xfrm>
            <a:off x="5221800" y="2588040"/>
            <a:ext cx="428400" cy="28548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" name="CustomShape 7"/>
          <p:cNvSpPr/>
          <p:nvPr/>
        </p:nvSpPr>
        <p:spPr>
          <a:xfrm>
            <a:off x="1702080" y="2560320"/>
            <a:ext cx="312480" cy="28692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48" name="Resim 27" descr=""/>
          <p:cNvPicPr/>
          <p:nvPr/>
        </p:nvPicPr>
        <p:blipFill>
          <a:blip r:embed="rId2"/>
          <a:stretch/>
        </p:blipFill>
        <p:spPr>
          <a:xfrm>
            <a:off x="114840" y="2025000"/>
            <a:ext cx="1502280" cy="1510920"/>
          </a:xfrm>
          <a:prstGeom prst="rect">
            <a:avLst/>
          </a:prstGeom>
          <a:ln>
            <a:noFill/>
          </a:ln>
        </p:spPr>
      </p:pic>
      <p:pic>
        <p:nvPicPr>
          <p:cNvPr id="149" name="Resim 2" descr=""/>
          <p:cNvPicPr/>
          <p:nvPr/>
        </p:nvPicPr>
        <p:blipFill>
          <a:blip r:embed="rId3"/>
          <a:stretch/>
        </p:blipFill>
        <p:spPr>
          <a:xfrm>
            <a:off x="7503480" y="2025000"/>
            <a:ext cx="1497960" cy="1510920"/>
          </a:xfrm>
          <a:prstGeom prst="rect">
            <a:avLst/>
          </a:prstGeom>
          <a:ln>
            <a:noFill/>
          </a:ln>
        </p:spPr>
      </p:pic>
      <p:sp>
        <p:nvSpPr>
          <p:cNvPr id="150" name="CustomShape 8"/>
          <p:cNvSpPr/>
          <p:nvPr/>
        </p:nvSpPr>
        <p:spPr>
          <a:xfrm>
            <a:off x="4629240" y="4737240"/>
            <a:ext cx="5482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fld id="{6898A844-F362-4953-A6E0-A4B838E9668C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52280" y="-22680"/>
            <a:ext cx="6036480" cy="943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Extractor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D1805C3A-2978-4A58-A568-2667CD52060B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152280" y="1020240"/>
            <a:ext cx="6582240" cy="3616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Returns two dimensional array representing Sudoku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Indices corresponding to empty squares are assigned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  </a:t>
            </a: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to 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1800" spc="-1" strike="noStrike">
                <a:solidFill>
                  <a:srgbClr val="666666"/>
                </a:solidFill>
                <a:latin typeface="Proxima Nova"/>
                <a:ea typeface="Proxima Nova"/>
              </a:rPr>
              <a:t>OPENCV library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Resim 4" descr=""/>
          <p:cNvPicPr/>
          <p:nvPr/>
        </p:nvPicPr>
        <p:blipFill>
          <a:blip r:embed="rId1"/>
          <a:stretch/>
        </p:blipFill>
        <p:spPr>
          <a:xfrm>
            <a:off x="6512040" y="1030320"/>
            <a:ext cx="2318760" cy="367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Image Preprocessing: Thresholding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6991F8A8-1912-4C81-8FED-3CC7D82AE292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  </a:t>
            </a: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Adaptive Thresholding                   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Resim 5" descr=""/>
          <p:cNvPicPr/>
          <p:nvPr/>
        </p:nvPicPr>
        <p:blipFill>
          <a:blip r:embed="rId1"/>
          <a:stretch/>
        </p:blipFill>
        <p:spPr>
          <a:xfrm>
            <a:off x="5092200" y="2023200"/>
            <a:ext cx="2479320" cy="2500200"/>
          </a:xfrm>
          <a:prstGeom prst="rect">
            <a:avLst/>
          </a:prstGeom>
          <a:ln>
            <a:noFill/>
          </a:ln>
        </p:spPr>
      </p:pic>
      <p:pic>
        <p:nvPicPr>
          <p:cNvPr id="159" name="Resim 6" descr=""/>
          <p:cNvPicPr/>
          <p:nvPr/>
        </p:nvPicPr>
        <p:blipFill>
          <a:blip r:embed="rId2"/>
          <a:stretch/>
        </p:blipFill>
        <p:spPr>
          <a:xfrm>
            <a:off x="875160" y="2023200"/>
            <a:ext cx="2467440" cy="250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Image Preprocessing: Blurring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6CA0C3B1-2970-4734-8731-F2B18951310F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Gaussian blur is used to reduce noise after thresholding.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Resim 4" descr=""/>
          <p:cNvPicPr/>
          <p:nvPr/>
        </p:nvPicPr>
        <p:blipFill>
          <a:blip r:embed="rId1"/>
          <a:stretch/>
        </p:blipFill>
        <p:spPr>
          <a:xfrm>
            <a:off x="1009440" y="1799280"/>
            <a:ext cx="2692440" cy="2724120"/>
          </a:xfrm>
          <a:prstGeom prst="rect">
            <a:avLst/>
          </a:prstGeom>
          <a:ln>
            <a:noFill/>
          </a:ln>
        </p:spPr>
      </p:pic>
      <p:pic>
        <p:nvPicPr>
          <p:cNvPr id="164" name="Resim 5" descr=""/>
          <p:cNvPicPr/>
          <p:nvPr/>
        </p:nvPicPr>
        <p:blipFill>
          <a:blip r:embed="rId2"/>
          <a:stretch/>
        </p:blipFill>
        <p:spPr>
          <a:xfrm>
            <a:off x="4559400" y="1799280"/>
            <a:ext cx="2683440" cy="272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Find Squares: Contours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45760A99-36FD-4024-A92B-3EC362340705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pic>
        <p:nvPicPr>
          <p:cNvPr id="167" name="Resim 4" descr=""/>
          <p:cNvPicPr/>
          <p:nvPr/>
        </p:nvPicPr>
        <p:blipFill>
          <a:blip r:embed="rId1"/>
          <a:stretch/>
        </p:blipFill>
        <p:spPr>
          <a:xfrm>
            <a:off x="326520" y="2910240"/>
            <a:ext cx="4914360" cy="1678680"/>
          </a:xfrm>
          <a:prstGeom prst="rect">
            <a:avLst/>
          </a:prstGeom>
          <a:ln>
            <a:noFill/>
          </a:ln>
        </p:spPr>
      </p:pic>
      <p:pic>
        <p:nvPicPr>
          <p:cNvPr id="168" name="Resim 5" descr=""/>
          <p:cNvPicPr/>
          <p:nvPr/>
        </p:nvPicPr>
        <p:blipFill>
          <a:blip r:embed="rId2"/>
          <a:stretch/>
        </p:blipFill>
        <p:spPr>
          <a:xfrm>
            <a:off x="5916240" y="732960"/>
            <a:ext cx="2854080" cy="2897280"/>
          </a:xfrm>
          <a:prstGeom prst="rect">
            <a:avLst/>
          </a:prstGeom>
          <a:ln>
            <a:noFill/>
          </a:ln>
        </p:spPr>
      </p:pic>
      <p:sp>
        <p:nvSpPr>
          <p:cNvPr id="169" name="TextShape 3"/>
          <p:cNvSpPr txBox="1"/>
          <p:nvPr/>
        </p:nvSpPr>
        <p:spPr>
          <a:xfrm>
            <a:off x="326520" y="1015560"/>
            <a:ext cx="5589360" cy="1820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We assume the biggest contour corresponds to the Sudoku Square.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52280" y="-2268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26a2f"/>
                </a:solidFill>
                <a:latin typeface="Proxima Nova"/>
                <a:ea typeface="Proxima Nova"/>
              </a:rPr>
              <a:t>Image Transformation: Warp &amp; Resize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488840" y="473616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fld id="{B1F8CBEC-D42D-4C48-88F2-D6203E25A563}" type="slidenum">
              <a:rPr b="1" lang="en-US" sz="1300" spc="-1" strike="noStrike">
                <a:solidFill>
                  <a:srgbClr val="cccccc"/>
                </a:solidFill>
                <a:latin typeface="Proxima Nova"/>
                <a:ea typeface="Proxima Nov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152280" y="1020240"/>
            <a:ext cx="8422920" cy="350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SzPct val="60000"/>
              <a:buFont typeface="Arial"/>
              <a:buChar char="•"/>
            </a:pPr>
            <a:r>
              <a:rPr b="0" lang="en-US" sz="2000" spc="-1" strike="noStrike">
                <a:solidFill>
                  <a:srgbClr val="666666"/>
                </a:solidFill>
                <a:latin typeface="Proxima Nova"/>
                <a:ea typeface="Proxima Nova"/>
              </a:rPr>
              <a:t>Get the puzzle to a known size.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Resim 4" descr=""/>
          <p:cNvPicPr/>
          <p:nvPr/>
        </p:nvPicPr>
        <p:blipFill>
          <a:blip r:embed="rId1"/>
          <a:stretch/>
        </p:blipFill>
        <p:spPr>
          <a:xfrm>
            <a:off x="5577480" y="1177560"/>
            <a:ext cx="2998080" cy="301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Application>LibreOffice/6.0.7.3$Linux_X86_64 LibreOffice_project/00m0$Build-3</Application>
  <Words>437</Words>
  <Paragraphs>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2020-09-22T00:37:25Z</dcterms:modified>
  <cp:revision>45</cp:revision>
  <dc:subject/>
  <dc:title>ML Experimentation at Sift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Ekran Gösterisi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